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518" r:id="rId26"/>
    <p:sldId id="479" r:id="rId27"/>
    <p:sldId id="488" r:id="rId28"/>
    <p:sldId id="592" r:id="rId29"/>
    <p:sldId id="593" r:id="rId30"/>
    <p:sldId id="493" r:id="rId31"/>
    <p:sldId id="519" r:id="rId32"/>
    <p:sldId id="520" r:id="rId33"/>
    <p:sldId id="521" r:id="rId34"/>
    <p:sldId id="523" r:id="rId35"/>
    <p:sldId id="522" r:id="rId36"/>
    <p:sldId id="525" r:id="rId37"/>
    <p:sldId id="526" r:id="rId38"/>
    <p:sldId id="527" r:id="rId39"/>
    <p:sldId id="528" r:id="rId40"/>
    <p:sldId id="534" r:id="rId41"/>
    <p:sldId id="535" r:id="rId42"/>
    <p:sldId id="554" r:id="rId43"/>
    <p:sldId id="530" r:id="rId44"/>
    <p:sldId id="531" r:id="rId45"/>
    <p:sldId id="536" r:id="rId46"/>
    <p:sldId id="532" r:id="rId47"/>
    <p:sldId id="538" r:id="rId48"/>
    <p:sldId id="539" r:id="rId49"/>
    <p:sldId id="540" r:id="rId50"/>
    <p:sldId id="541" r:id="rId51"/>
    <p:sldId id="542" r:id="rId52"/>
    <p:sldId id="555" r:id="rId53"/>
    <p:sldId id="556" r:id="rId54"/>
    <p:sldId id="557" r:id="rId55"/>
    <p:sldId id="563" r:id="rId56"/>
    <p:sldId id="549" r:id="rId57"/>
    <p:sldId id="547" r:id="rId58"/>
    <p:sldId id="544" r:id="rId59"/>
    <p:sldId id="573" r:id="rId60"/>
    <p:sldId id="574" r:id="rId61"/>
    <p:sldId id="575" r:id="rId62"/>
    <p:sldId id="576" r:id="rId63"/>
    <p:sldId id="545" r:id="rId64"/>
    <p:sldId id="546" r:id="rId65"/>
    <p:sldId id="548" r:id="rId66"/>
    <p:sldId id="577" r:id="rId67"/>
    <p:sldId id="578" r:id="rId68"/>
    <p:sldId id="579" r:id="rId69"/>
    <p:sldId id="580" r:id="rId70"/>
    <p:sldId id="560" r:id="rId71"/>
    <p:sldId id="562" r:id="rId72"/>
    <p:sldId id="564" r:id="rId73"/>
    <p:sldId id="581" r:id="rId74"/>
    <p:sldId id="566" r:id="rId75"/>
    <p:sldId id="568" r:id="rId76"/>
    <p:sldId id="567" r:id="rId77"/>
    <p:sldId id="582" r:id="rId78"/>
    <p:sldId id="584" r:id="rId79"/>
    <p:sldId id="583" r:id="rId80"/>
    <p:sldId id="586" r:id="rId81"/>
    <p:sldId id="570" r:id="rId82"/>
    <p:sldId id="569" r:id="rId83"/>
    <p:sldId id="587" r:id="rId84"/>
    <p:sldId id="590" r:id="rId85"/>
    <p:sldId id="588" r:id="rId86"/>
    <p:sldId id="591" r:id="rId87"/>
    <p:sldId id="537" r:id="rId88"/>
    <p:sldId id="589" r:id="rId89"/>
    <p:sldId id="495" r:id="rId90"/>
    <p:sldId id="496" r:id="rId91"/>
    <p:sldId id="571" r:id="rId92"/>
    <p:sldId id="550" r:id="rId93"/>
    <p:sldId id="551" r:id="rId94"/>
    <p:sldId id="552" r:id="rId95"/>
    <p:sldId id="497" r:id="rId96"/>
    <p:sldId id="346" r:id="rId97"/>
    <p:sldId id="489" r:id="rId98"/>
    <p:sldId id="594" r:id="rId99"/>
    <p:sldId id="524" r:id="rId100"/>
    <p:sldId id="572" r:id="rId101"/>
    <p:sldId id="595" r:id="rId102"/>
    <p:sldId id="494"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3. From unsupervised to supervised" id="{EC8062BC-6809-40D5-92E3-7298801259BA}">
          <p14:sldIdLst>
            <p14:sldId id="518"/>
            <p14:sldId id="479"/>
            <p14:sldId id="488"/>
            <p14:sldId id="592"/>
            <p14:sldId id="593"/>
          </p14:sldIdLst>
        </p14:section>
        <p14:section name="II.0. A quick word about Seq2Seq" id="{E7C3D045-13E9-4359-A002-340E41F3BC0F}">
          <p14:sldIdLst>
            <p14:sldId id="493"/>
            <p14:sldId id="519"/>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541"/>
            <p14:sldId id="542"/>
            <p14:sldId id="555"/>
            <p14:sldId id="556"/>
            <p14:sldId id="557"/>
            <p14:sldId id="563"/>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90"/>
            <p14:sldId id="588"/>
            <p14:sldId id="591"/>
            <p14:sldId id="537"/>
            <p14:sldId id="589"/>
          </p14:sldIdLst>
        </p14:section>
        <p14:section name="II.2. Uses for Attention in CNNs/GCNs" id="{B3FC2072-FA22-4307-94E3-6B43766F9F60}">
          <p14:sldIdLst>
            <p14:sldId id="495"/>
            <p14:sldId id="496"/>
            <p14:sldId id="571"/>
            <p14:sldId id="550"/>
            <p14:sldId id="551"/>
            <p14:sldId id="552"/>
          </p14:sldIdLst>
        </p14:section>
        <p14:section name="Conclusion" id="{09807B6E-2B76-45C8-B103-96D5021B68A6}">
          <p14:sldIdLst>
            <p14:sldId id="497"/>
            <p14:sldId id="346"/>
          </p14:sldIdLst>
        </p14:section>
        <p14:section name="References and watchlist" id="{217B8593-1CA5-408D-B198-A5E6ACAB5948}">
          <p14:sldIdLst>
            <p14:sldId id="489"/>
            <p14:sldId id="594"/>
            <p14:sldId id="524"/>
            <p14:sldId id="572"/>
            <p14:sldId id="595"/>
            <p14:sldId id="4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6/11/relationships/changesInfo" Target="changesInfos/changesInfo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BFB71229-2427-43F0-9E3D-25FFFD72EC3B}"/>
    <pc:docChg chg="modSld">
      <pc:chgData name="Matthieu De Mari" userId="dfb708c9-d8dc-439f-9a3b-c772bf4a311c" providerId="ADAL" clId="{BFB71229-2427-43F0-9E3D-25FFFD72EC3B}" dt="2022-10-19T06:34:38.915" v="8" actId="20577"/>
      <pc:docMkLst>
        <pc:docMk/>
      </pc:docMkLst>
      <pc:sldChg chg="modSp mod">
        <pc:chgData name="Matthieu De Mari" userId="dfb708c9-d8dc-439f-9a3b-c772bf4a311c" providerId="ADAL" clId="{BFB71229-2427-43F0-9E3D-25FFFD72EC3B}" dt="2022-10-19T06:34:38.915" v="8" actId="20577"/>
        <pc:sldMkLst>
          <pc:docMk/>
          <pc:sldMk cId="1040156172" sldId="377"/>
        </pc:sldMkLst>
        <pc:spChg chg="mod">
          <ac:chgData name="Matthieu De Mari" userId="dfb708c9-d8dc-439f-9a3b-c772bf4a311c" providerId="ADAL" clId="{BFB71229-2427-43F0-9E3D-25FFFD72EC3B}" dt="2022-10-19T06:34:38.915" v="8" actId="20577"/>
          <ac:spMkLst>
            <pc:docMk/>
            <pc:sldMk cId="1040156172" sldId="377"/>
            <ac:spMk id="3" creationId="{816ABDE1-A047-4B53-92F2-67282914DD77}"/>
          </ac:spMkLst>
        </pc:spChg>
      </pc:sldChg>
    </pc:docChg>
  </pc:docChgLst>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pChg chg="mod">
          <ac:chgData name="Matthieu De Mari" userId="dfb708c9-d8dc-439f-9a3b-c772bf4a311c" providerId="ADAL" clId="{A3247289-8237-498D-B353-DFFD9C5D9F77}" dt="2022-10-18T03:53:02.345" v="31" actId="20577"/>
          <ac:spMkLst>
            <pc:docMk/>
            <pc:sldMk cId="1830233820" sldId="594"/>
            <ac:spMk id="3" creationId="{C71C8DD6-14D1-44DF-9843-EFEDF44E39A2}"/>
          </ac:spMkLst>
        </pc:spChg>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19/10/2022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43</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91</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19/10/2022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19/10/2022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www.vox.com/2019/4/13/18309418/open-ai-dota-triumph-og" TargetMode="External"/><Relationship Id="rId2" Type="http://schemas.openxmlformats.org/officeDocument/2006/relationships/hyperlink" Target="https://arxiv.org/abs/1912.06680" TargetMode="External"/><Relationship Id="rId1" Type="http://schemas.openxmlformats.org/officeDocument/2006/relationships/slideLayout" Target="../slideLayouts/slideLayout2.xml"/><Relationship Id="rId6" Type="http://schemas.openxmlformats.org/officeDocument/2006/relationships/hyperlink" Target="https://www.technologyreview.com/2020/07/20/1005454/openai-machine-learning-language-generator-gpt-3-nlp/" TargetMode="External"/><Relationship Id="rId5" Type="http://schemas.openxmlformats.org/officeDocument/2006/relationships/hyperlink" Target="https://www.vox.com/future-perfect/21355768/gpt-3-ai-openai-turing-test-language" TargetMode="External"/><Relationship Id="rId4" Type="http://schemas.openxmlformats.org/officeDocument/2006/relationships/hyperlink" Target="https://arxiv.org/abs/2005.14165"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scholar.google.com/citations?user=K5nCPZw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6" Type="http://schemas.openxmlformats.org/officeDocument/2006/relationships/hyperlink" Target="https://www.ischool.berkeley.edu/courses/datasci/266" TargetMode="External"/><Relationship Id="rId5" Type="http://schemas.openxmlformats.org/officeDocument/2006/relationships/hyperlink" Target="https://www.ischool.berkeley.edu/user/4406" TargetMode="External"/><Relationship Id="rId4" Type="http://schemas.openxmlformats.org/officeDocument/2006/relationships/hyperlink" Target="https://scholar.google.com/citations?user=BrT1NW8AAAAJ&amp;hl=en"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abs/2103.03404"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 Id="rId4" Type="http://schemas.openxmlformats.org/officeDocument/2006/relationships/hyperlink" Target="https://arxiv.org/abs/2102.0860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W9-S3 Word Embedding Biases, Word Embedding Evaluation and Attention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lnSpcReduction="10000"/>
          </a:bodyPr>
          <a:lstStyle/>
          <a:p>
            <a:r>
              <a:rPr lang="en-US" dirty="0"/>
              <a:t>[Berner2020] Berner et al., “Dota 2 with Large Scale Deep Reinforcement Learning”, 2020.</a:t>
            </a:r>
            <a:br>
              <a:rPr lang="en-US" b="1" dirty="0"/>
            </a:br>
            <a:r>
              <a:rPr lang="en-US" dirty="0">
                <a:hlinkClick r:id="rId2"/>
              </a:rPr>
              <a:t>https://arxiv.org/abs/1912.06680</a:t>
            </a:r>
            <a:br>
              <a:rPr lang="en-US" dirty="0"/>
            </a:br>
            <a:r>
              <a:rPr lang="en-US" dirty="0">
                <a:hlinkClick r:id="rId3"/>
              </a:rPr>
              <a:t>https://www.vox.com/2019/4/13/18309418/open-ai-dota-triumph-og</a:t>
            </a:r>
            <a:endParaRPr lang="en-US" dirty="0"/>
          </a:p>
          <a:p>
            <a:r>
              <a:rPr lang="en-US" dirty="0"/>
              <a:t>[Brown2020] Brown et al. (20 of them or so), “Language Models are Few-Shot Learners”, 2020.</a:t>
            </a:r>
            <a:br>
              <a:rPr lang="en-US" dirty="0"/>
            </a:br>
            <a:r>
              <a:rPr lang="en-US" dirty="0">
                <a:hlinkClick r:id="rId4"/>
              </a:rPr>
              <a:t>https://arxiv.org/abs/2005.14165</a:t>
            </a:r>
            <a:endParaRPr lang="en-US" dirty="0"/>
          </a:p>
          <a:p>
            <a:r>
              <a:rPr lang="en-GB" dirty="0"/>
              <a:t>Read more about GPT-3and </a:t>
            </a:r>
            <a:r>
              <a:rPr lang="en-GB" dirty="0" err="1"/>
              <a:t>OpenAI</a:t>
            </a:r>
            <a:r>
              <a:rPr lang="en-GB" dirty="0"/>
              <a:t>, here:</a:t>
            </a:r>
            <a:br>
              <a:rPr lang="en-GB" dirty="0"/>
            </a:br>
            <a:r>
              <a:rPr lang="en-GB" dirty="0">
                <a:hlinkClick r:id="rId5"/>
              </a:rPr>
              <a:t>https://www.vox.com/future-perfect/21355768/gpt-3-ai-openai-turing-test-language</a:t>
            </a:r>
            <a:br>
              <a:rPr lang="en-GB" dirty="0"/>
            </a:br>
            <a:r>
              <a:rPr lang="en-US" dirty="0">
                <a:hlinkClick r:id="rId6"/>
              </a:rPr>
              <a:t>https://www.technologyreview.com/2020/07/20/1005454/openai-machine-learning-language-generator-gpt-3-nlp/</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Senior Researcher at </a:t>
            </a:r>
            <a:r>
              <a:rPr lang="en-US" b="1" dirty="0"/>
              <a:t>Google</a:t>
            </a:r>
            <a:r>
              <a:rPr lang="en-US" dirty="0"/>
              <a:t>. </a:t>
            </a:r>
            <a:r>
              <a:rPr lang="en-US" dirty="0">
                <a:hlinkClick r:id="rId2"/>
              </a:rPr>
              <a:t>https://scholar.google.fr/citations?user=45KfCpgAAAAJ&amp;hl=fr</a:t>
            </a:r>
            <a:endParaRPr lang="en-US" dirty="0"/>
          </a:p>
          <a:p>
            <a:r>
              <a:rPr lang="en-US" b="1" dirty="0"/>
              <a:t>Matthew E. </a:t>
            </a:r>
            <a:r>
              <a:rPr lang="en-US" b="1" dirty="0">
                <a:solidFill>
                  <a:schemeClr val="accent2">
                    <a:lumMod val="50000"/>
                  </a:schemeClr>
                </a:solidFill>
              </a:rPr>
              <a:t>Peters</a:t>
            </a:r>
            <a:r>
              <a:rPr lang="en-US" b="1" dirty="0"/>
              <a:t>: </a:t>
            </a:r>
            <a:r>
              <a:rPr lang="en-US" dirty="0"/>
              <a:t>Senior researcher at </a:t>
            </a:r>
            <a:r>
              <a:rPr lang="en-US" b="1" dirty="0"/>
              <a:t>Allen Institute. </a:t>
            </a:r>
            <a:r>
              <a:rPr lang="en-US" dirty="0">
                <a:hlinkClick r:id="rId3"/>
              </a:rPr>
              <a:t>https://scholar.google.com/citations?user=K5nCPZwAAAAJ&amp;hl=en</a:t>
            </a:r>
            <a:endParaRPr lang="en-US" dirty="0"/>
          </a:p>
          <a:p>
            <a:r>
              <a:rPr lang="en-US" b="1" dirty="0"/>
              <a:t>Daniel </a:t>
            </a:r>
            <a:r>
              <a:rPr lang="en-US" b="1" dirty="0" err="1">
                <a:solidFill>
                  <a:schemeClr val="accent2">
                    <a:lumMod val="50000"/>
                  </a:schemeClr>
                </a:solidFill>
              </a:rPr>
              <a:t>Cer</a:t>
            </a:r>
            <a:r>
              <a:rPr lang="en-US" b="1" dirty="0"/>
              <a:t>:</a:t>
            </a:r>
            <a:r>
              <a:rPr lang="en-US" dirty="0"/>
              <a:t> Researcher at </a:t>
            </a:r>
            <a:r>
              <a:rPr lang="en-US" b="1" dirty="0"/>
              <a:t>Google</a:t>
            </a:r>
            <a:r>
              <a:rPr lang="en-US" dirty="0"/>
              <a:t> and Lecturer at </a:t>
            </a:r>
            <a:r>
              <a:rPr lang="en-US" b="1" dirty="0"/>
              <a:t>UC Berkeley.</a:t>
            </a:r>
            <a:br>
              <a:rPr lang="en-US" b="1" dirty="0"/>
            </a:br>
            <a:r>
              <a:rPr lang="en-US" dirty="0"/>
              <a:t>Has a really good course about NLP and Embeddings.</a:t>
            </a:r>
            <a:br>
              <a:rPr lang="en-US" dirty="0"/>
            </a:br>
            <a:r>
              <a:rPr lang="en-US" dirty="0">
                <a:hlinkClick r:id="rId4"/>
              </a:rPr>
              <a:t>https://scholar.google.com/citations?user=BrT1NW8AAAAJ&amp;hl=en</a:t>
            </a:r>
            <a:br>
              <a:rPr lang="en-US" dirty="0"/>
            </a:br>
            <a:r>
              <a:rPr lang="en-US" dirty="0">
                <a:hlinkClick r:id="rId5"/>
              </a:rPr>
              <a:t>https://www.ischool.berkeley.edu/user/4406</a:t>
            </a:r>
            <a:br>
              <a:rPr lang="en-US" dirty="0"/>
            </a:br>
            <a:r>
              <a:rPr lang="en-US" dirty="0">
                <a:hlinkClick r:id="rId6"/>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Senior researcher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br>
              <a:rPr lang="en-US" dirty="0"/>
            </a:br>
            <a:r>
              <a:rPr lang="en-US" b="1" dirty="0" err="1"/>
              <a:t>Tolga</a:t>
            </a:r>
            <a:r>
              <a:rPr lang="en-US" b="1" dirty="0"/>
              <a:t> </a:t>
            </a:r>
            <a:r>
              <a:rPr lang="en-US" b="1" dirty="0" err="1">
                <a:solidFill>
                  <a:schemeClr val="accent2">
                    <a:lumMod val="50000"/>
                  </a:schemeClr>
                </a:solidFill>
              </a:rPr>
              <a:t>Bolukbasi</a:t>
            </a:r>
            <a:r>
              <a:rPr lang="en-US" b="1" dirty="0"/>
              <a:t>: </a:t>
            </a:r>
            <a:r>
              <a:rPr lang="en-US" dirty="0"/>
              <a:t>Senior researcher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Researcher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Researcher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
        <p:nvSpPr>
          <p:cNvPr id="4" name="TextBox 3">
            <a:extLst>
              <a:ext uri="{FF2B5EF4-FFF2-40B4-BE49-F238E27FC236}">
                <a16:creationId xmlns:a16="http://schemas.microsoft.com/office/drawing/2014/main" id="{C86F78C6-05F6-4C2A-A2D3-5D5EA2561AE9}"/>
              </a:ext>
            </a:extLst>
          </p:cNvPr>
          <p:cNvSpPr txBox="1"/>
          <p:nvPr/>
        </p:nvSpPr>
        <p:spPr>
          <a:xfrm rot="20551290">
            <a:off x="10102070" y="5924386"/>
            <a:ext cx="1675586" cy="523220"/>
          </a:xfrm>
          <a:prstGeom prst="rect">
            <a:avLst/>
          </a:prstGeom>
          <a:noFill/>
        </p:spPr>
        <p:txBody>
          <a:bodyPr wrap="square" rtlCol="0">
            <a:spAutoFit/>
          </a:bodyPr>
          <a:lstStyle/>
          <a:p>
            <a:r>
              <a:rPr lang="en-US" sz="2800" dirty="0"/>
              <a:t>+ </a:t>
            </a:r>
            <a:r>
              <a:rPr lang="en-US" sz="2800" b="1" dirty="0" err="1">
                <a:solidFill>
                  <a:schemeClr val="accent2">
                    <a:lumMod val="50000"/>
                  </a:schemeClr>
                </a:solidFill>
              </a:rPr>
              <a:t>OpenAI</a:t>
            </a:r>
            <a:r>
              <a:rPr lang="en-US" sz="2800" dirty="0"/>
              <a:t>!</a:t>
            </a:r>
            <a:endParaRPr lang="en-GB" sz="2800" dirty="0"/>
          </a:p>
        </p:txBody>
      </p:sp>
    </p:spTree>
    <p:extLst>
      <p:ext uri="{BB962C8B-B14F-4D97-AF65-F5344CB8AC3E}">
        <p14:creationId xmlns:p14="http://schemas.microsoft.com/office/powerpoint/2010/main" val="274954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a:t>
            </a:r>
            <a:r>
              <a:rPr lang="en-US" b="1" dirty="0"/>
              <a:t>encoder</a:t>
            </a:r>
            <a:r>
              <a:rPr lang="en-US" dirty="0"/>
              <a:t> RNN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between the successive hidden states if large number of words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 That is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version of the context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US" dirty="0"/>
                  <a:t> </a:t>
                </a:r>
                <a:r>
                  <a:rPr lang="en-GB" dirty="0"/>
                  <a:t>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r>
                  <a:rPr lang="en-US" dirty="0"/>
                  <a:t> (as in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have no notion of ordering of words among the sequences.</a:t>
            </a:r>
            <a:br>
              <a:rPr lang="en-US" dirty="0"/>
            </a:br>
            <a:br>
              <a:rPr lang="en-US" dirty="0"/>
            </a:b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p:txBody>
          <a:bodyPr>
            <a:normAutofit/>
          </a:bodyPr>
          <a:lstStyle/>
          <a:p>
            <a:pPr marL="0" indent="0">
              <a:buNone/>
            </a:pPr>
            <a:r>
              <a:rPr lang="en-US" dirty="0"/>
              <a:t>Although RNNs are slow, their sequential nature ensures that the order of words is preserved.</a:t>
            </a:r>
          </a:p>
          <a:p>
            <a:pPr marL="0" indent="0">
              <a:buNone/>
            </a:pPr>
            <a:r>
              <a:rPr lang="en-US" dirty="0"/>
              <a:t>To elicit this notion of positioning of words in the sequence, Positional Encodings can be added to the regular input embeddings</a:t>
            </a:r>
          </a:p>
          <a:p>
            <a:pPr marL="0" indent="0">
              <a:buNone/>
            </a:pPr>
            <a:r>
              <a:rPr lang="en-US" dirty="0"/>
              <a:t>(out of the scope of this class, will be skipped)</a:t>
            </a:r>
            <a:endParaRPr lang="en-GB" dirty="0"/>
          </a:p>
        </p:txBody>
      </p:sp>
    </p:spTree>
    <p:extLst>
      <p:ext uri="{BB962C8B-B14F-4D97-AF65-F5344CB8AC3E}">
        <p14:creationId xmlns:p14="http://schemas.microsoft.com/office/powerpoint/2010/main" val="1015786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another word of the sentence, e.g. Paris (i.e.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as in the dot-product/cosine angle formula from earlier.</a:t>
                </a:r>
              </a:p>
              <a:p>
                <a:r>
                  <a:rPr lang="en-US" dirty="0"/>
                  <a:t>Repeat for all query/key words.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2235"/>
                </a:stretch>
              </a:blipFill>
            </p:spPr>
            <p:txBody>
              <a:bodyPr/>
              <a:lstStyle/>
              <a:p>
                <a:r>
                  <a:rPr lang="en-GB">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V, and you obtain a matrix of attention 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 </a:t>
                </a:r>
                <a:r>
                  <a:rPr lang="en-US" dirty="0"/>
                  <a:t>encapsulates the inter 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GB">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This matrix S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dirty="0"/>
              <a:t>Masking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523220"/>
          </a:xfrm>
          <a:prstGeom prst="rect">
            <a:avLst/>
          </a:prstGeom>
          <a:noFill/>
        </p:spPr>
        <p:txBody>
          <a:bodyPr wrap="square" rtlCol="0">
            <a:spAutoFit/>
          </a:bodyPr>
          <a:lstStyle/>
          <a:p>
            <a:pPr algn="ctr"/>
            <a:r>
              <a:rPr lang="en-US" sz="2800" dirty="0"/>
              <a:t>(mask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Masked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1B41D4-199A-4E14-A533-8C520600C6CA}"/>
              </a:ext>
            </a:extLst>
          </p:cNvPr>
          <p:cNvPicPr>
            <a:picLocks noChangeAspect="1"/>
          </p:cNvPicPr>
          <p:nvPr/>
        </p:nvPicPr>
        <p:blipFill rotWithShape="1">
          <a:blip r:embed="rId2"/>
          <a:srcRect r="23929"/>
          <a:stretch/>
        </p:blipFill>
        <p:spPr>
          <a:xfrm>
            <a:off x="0" y="1992312"/>
            <a:ext cx="12181670" cy="377400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dirty="0">
                <a:solidFill>
                  <a:schemeClr val="accent2"/>
                </a:solidFill>
              </a:rPr>
              <a:t>Note: 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spTree>
    <p:extLst>
      <p:ext uri="{BB962C8B-B14F-4D97-AF65-F5344CB8AC3E}">
        <p14:creationId xmlns:p14="http://schemas.microsoft.com/office/powerpoint/2010/main" val="4187311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D8407E37-F692-4077-9E97-1913E3784720}"/>
              </a:ext>
            </a:extLst>
          </p:cNvPr>
          <p:cNvSpPr/>
          <p:nvPr/>
        </p:nvSpPr>
        <p:spPr>
          <a:xfrm>
            <a:off x="6611815" y="3114430"/>
            <a:ext cx="765908" cy="50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br>
              <a:rPr lang="en-US" dirty="0"/>
            </a:br>
            <a:br>
              <a:rPr lang="en-US" dirty="0"/>
            </a:b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4533"/>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in two different languages.</a:t>
                </a:r>
                <a:br>
                  <a:rPr lang="en-GB" dirty="0"/>
                </a:br>
                <a:br>
                  <a:rPr lang="en-GB" dirty="0"/>
                </a:br>
                <a:r>
                  <a:rPr lang="en-GB" dirty="0"/>
                  <a:t>Can be approached as a classification task, so no shenanigans on the loss and optimizer parts, as usual.</a:t>
                </a:r>
                <a:endParaRPr lang="en-US"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080297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502118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D33FFC33-632D-0F9F-31A7-CB36E1091C8C}"/>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3478750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254" y="1990358"/>
            <a:ext cx="8458200" cy="4752975"/>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r>
              <a:rPr lang="en-US" b="1" dirty="0"/>
              <a:t>In NLP: </a:t>
            </a:r>
            <a:r>
              <a:rPr lang="en-US" dirty="0"/>
              <a:t>Sentences are typical examples of sequences where computing attention coefficients make sense as a way to help with contextualization.</a:t>
            </a:r>
          </a:p>
          <a:p>
            <a:endParaRPr lang="en-US" dirty="0"/>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lnSpcReduction="10000"/>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r>
              <a:rPr lang="en-US" b="1" dirty="0"/>
              <a:t>Yes! And you obtain the (current best?) word embedding, BERT!</a:t>
            </a:r>
            <a:endParaRPr lang="en-US" dirty="0"/>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lnSpcReduction="10000"/>
          </a:bodyPr>
          <a:lstStyle/>
          <a:p>
            <a:r>
              <a:rPr lang="en-US" dirty="0"/>
              <a:t>Learn more about it in [Devlin2019]!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38" y="3912088"/>
            <a:ext cx="3693420" cy="2770065"/>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produced an important embedding, also relying on transformers, called GPT-3 [Brown2020].</a:t>
            </a:r>
          </a:p>
          <a:p>
            <a:r>
              <a:rPr lang="en-US" dirty="0"/>
              <a:t>This is also considered one of the state-of-the-art embeddings.</a:t>
            </a:r>
          </a:p>
          <a:p>
            <a:r>
              <a:rPr lang="en-US" b="1" dirty="0"/>
              <a:t>Fun fact: </a:t>
            </a:r>
            <a:r>
              <a:rPr lang="en-US" dirty="0"/>
              <a:t>the </a:t>
            </a:r>
            <a:r>
              <a:rPr lang="en-US" dirty="0" err="1"/>
              <a:t>OpenAI</a:t>
            </a:r>
            <a:r>
              <a:rPr lang="en-US" dirty="0"/>
              <a:t> company is also famous for AI playing video games, they are for instance behind the DoTA2 AI! See [Berner2020].</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11" y="1492422"/>
            <a:ext cx="4550290" cy="2561263"/>
          </a:xfrm>
          <a:prstGeom prst="rect">
            <a:avLst/>
          </a:prstGeom>
        </p:spPr>
      </p:pic>
      <p:pic>
        <p:nvPicPr>
          <p:cNvPr id="8" name="Picture 7">
            <a:extLst>
              <a:ext uri="{FF2B5EF4-FFF2-40B4-BE49-F238E27FC236}">
                <a16:creationId xmlns:a16="http://schemas.microsoft.com/office/drawing/2014/main" id="{041A4322-8AA6-475A-8A1A-E3A6356EF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110" y="4173416"/>
            <a:ext cx="4550290" cy="2559538"/>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embedding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To be confirmed!</a:t>
            </a:r>
            <a:endParaRPr lang="en-GB" dirty="0"/>
          </a:p>
        </p:txBody>
      </p:sp>
    </p:spTree>
    <p:extLst>
      <p:ext uri="{BB962C8B-B14F-4D97-AF65-F5344CB8AC3E}">
        <p14:creationId xmlns:p14="http://schemas.microsoft.com/office/powerpoint/2010/main" val="18969700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dirty="0"/>
              <a:t>Advanced methods</a:t>
            </a:r>
          </a:p>
          <a:p>
            <a:r>
              <a:rPr lang="en-US" dirty="0"/>
              <a:t>Supervised: </a:t>
            </a:r>
            <a:r>
              <a:rPr lang="en-US" dirty="0" err="1"/>
              <a:t>InferSent</a:t>
            </a:r>
            <a:endParaRPr lang="en-US" dirty="0"/>
          </a:p>
          <a:p>
            <a:r>
              <a:rPr lang="en-US" dirty="0"/>
              <a:t>Multi-task: Google’s Universal Embedding.</a:t>
            </a:r>
            <a:endParaRPr lang="en-US" sz="2800"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 Probably BERT or a variation of BERT or GPT-3!</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a:t>
            </a:r>
            <a:r>
              <a:rPr lang="en-US">
                <a:hlinkClick r:id="rId4"/>
              </a:rPr>
              <a:t>/1804.07461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[Dong2021] Dong et al., “Attention is Not All You Need: Pure Attention Loses Rank Doubly Exponentially with Depth”, 2021.</a:t>
            </a:r>
            <a:br>
              <a:rPr lang="en-US" dirty="0"/>
            </a:br>
            <a:r>
              <a:rPr lang="en-US" dirty="0">
                <a:hlinkClick r:id="rId3"/>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4"/>
              </a:rPr>
              <a:t>https://arxiv.org/abs/2102.08602</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3633</TotalTime>
  <Words>6173</Words>
  <Application>Microsoft Office PowerPoint</Application>
  <PresentationFormat>Widescreen</PresentationFormat>
  <Paragraphs>446</Paragraphs>
  <Slides>102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Calibri</vt:lpstr>
      <vt:lpstr>Calibri Light</vt:lpstr>
      <vt:lpstr>Cambria Math</vt:lpstr>
      <vt:lpstr>Office Theme</vt:lpstr>
      <vt:lpstr>50.039 Theory and Practice of Deep Learning W9-S3 Word Embedding Biases, Word Embedding Evaluation and Attention</vt:lpstr>
      <vt:lpstr>About this week (Week 9)</vt:lpstr>
      <vt:lpstr>About this week (Week 9)</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In the last episode…</vt:lpstr>
      <vt:lpstr>Supervised and combined learning?</vt:lpstr>
      <vt:lpstr>From unsupervised to combined learning</vt:lpstr>
      <vt:lpstr>Counter-example: InferSent (out-of-class)</vt:lpstr>
      <vt:lpstr>From unsupervised to combined learning</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Out-of-NLP applications for transformers: Image captioning </vt:lpstr>
      <vt:lpstr>Out-of-NLP applications for transformers: Video captioning</vt:lpstr>
      <vt:lpstr>Out-of-NLP applications for transformers: Handrwitten recognition</vt:lpstr>
      <vt:lpstr>On the limits of attention?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232</cp:revision>
  <dcterms:created xsi:type="dcterms:W3CDTF">2021-03-10T09:35:15Z</dcterms:created>
  <dcterms:modified xsi:type="dcterms:W3CDTF">2022-10-19T06:34:44Z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